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4" r:id="rId3"/>
    <p:sldId id="287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3" r:id="rId28"/>
    <p:sldId id="284" r:id="rId29"/>
    <p:sldId id="282" r:id="rId30"/>
    <p:sldId id="285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11" r:id="rId54"/>
    <p:sldId id="312" r:id="rId55"/>
    <p:sldId id="313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gif>
</file>

<file path=ppt/media/image2.jpg>
</file>

<file path=ppt/media/image3.png>
</file>

<file path=ppt/media/image4.jp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2790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526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002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86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7795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496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320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002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217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456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133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DE39B-697F-4DCC-A836-CD44EA18D581}" type="datetimeFigureOut">
              <a:rPr lang="en-GB" smtClean="0"/>
              <a:t>08/02/2018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170A-F7A8-4AFA-92B7-5A3DB52EBB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955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amp.com/" TargetMode="External"/><Relationship Id="rId2" Type="http://schemas.openxmlformats.org/officeDocument/2006/relationships/hyperlink" Target="https://cran.r-project.org/doc/manuals/R-intro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lketh" TargetMode="External"/><Relationship Id="rId5" Type="http://schemas.openxmlformats.org/officeDocument/2006/relationships/hyperlink" Target="https://www.coursera.org/" TargetMode="External"/><Relationship Id="rId4" Type="http://schemas.openxmlformats.org/officeDocument/2006/relationships/hyperlink" Target="http://www.highstat.com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keitmine.com.au/blog/animals-mastered-technology-faster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://www.fasttech.com/forums/1795000/t/1331679/stingray-x-magma/1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://xcombear.ru/large%20digital%20printin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(slightly) advanced R programming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Relational and conditional operators</a:t>
            </a:r>
          </a:p>
          <a:p>
            <a:r>
              <a:rPr lang="en-GB" dirty="0" smtClean="0"/>
              <a:t>Loops</a:t>
            </a:r>
          </a:p>
          <a:p>
            <a:r>
              <a:rPr lang="en-GB" dirty="0" smtClean="0"/>
              <a:t>Introduction to writing your own functions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5643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greater or smaller than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710257"/>
          </a:xfrm>
        </p:spPr>
        <p:txBody>
          <a:bodyPr>
            <a:normAutofit/>
          </a:bodyPr>
          <a:lstStyle/>
          <a:p>
            <a:r>
              <a:rPr lang="en-GB" dirty="0" smtClean="0"/>
              <a:t>R operators:  &gt;  or  &lt;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23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9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12 &gt; 9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462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greater or smaller than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710257"/>
          </a:xfrm>
        </p:spPr>
        <p:txBody>
          <a:bodyPr>
            <a:normAutofit/>
          </a:bodyPr>
          <a:lstStyle/>
          <a:p>
            <a:r>
              <a:rPr lang="en-GB" dirty="0" smtClean="0"/>
              <a:t>R operators:  &gt;  or  &lt;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23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9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12 &gt; 9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850082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Also works on characters…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“</a:t>
            </a:r>
            <a:r>
              <a:rPr lang="en-GB" dirty="0" err="1" smtClean="0"/>
              <a:t>my_yacht</a:t>
            </a:r>
            <a:r>
              <a:rPr lang="en-GB" dirty="0" smtClean="0"/>
              <a:t>”  &gt;  “</a:t>
            </a:r>
            <a:r>
              <a:rPr lang="en-GB" dirty="0" err="1" smtClean="0"/>
              <a:t>your_yacht</a:t>
            </a:r>
            <a:r>
              <a:rPr lang="en-GB" dirty="0" smtClean="0"/>
              <a:t>”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068534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greater or smaller than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710257"/>
          </a:xfrm>
        </p:spPr>
        <p:txBody>
          <a:bodyPr>
            <a:normAutofit/>
          </a:bodyPr>
          <a:lstStyle/>
          <a:p>
            <a:r>
              <a:rPr lang="en-GB" dirty="0" smtClean="0"/>
              <a:t>R operators:  &gt;  or  &lt;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23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9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12 &gt; 9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850082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Also works on characters…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“</a:t>
            </a:r>
            <a:r>
              <a:rPr lang="en-GB" dirty="0" err="1" smtClean="0"/>
              <a:t>my_yacht</a:t>
            </a:r>
            <a:r>
              <a:rPr lang="en-GB" dirty="0" smtClean="0"/>
              <a:t>”  &gt;  “</a:t>
            </a:r>
            <a:r>
              <a:rPr lang="en-GB" dirty="0" err="1" smtClean="0"/>
              <a:t>your_yacht</a:t>
            </a:r>
            <a:r>
              <a:rPr lang="en-GB" dirty="0" smtClean="0"/>
              <a:t>”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  <a:r>
              <a:rPr lang="en-GB" dirty="0"/>
              <a:t>	</a:t>
            </a:r>
            <a:endParaRPr lang="en-GB" dirty="0" smtClean="0"/>
          </a:p>
        </p:txBody>
      </p:sp>
      <p:sp>
        <p:nvSpPr>
          <p:cNvPr id="2" name="Folded Corner 1"/>
          <p:cNvSpPr/>
          <p:nvPr/>
        </p:nvSpPr>
        <p:spPr>
          <a:xfrm>
            <a:off x="9549246" y="2861106"/>
            <a:ext cx="2473036" cy="1319646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..since ‘m’ is further down the alphabet than ‘y’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5848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greater or smaller than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710257"/>
          </a:xfrm>
        </p:spPr>
        <p:txBody>
          <a:bodyPr>
            <a:normAutofit/>
          </a:bodyPr>
          <a:lstStyle/>
          <a:p>
            <a:r>
              <a:rPr lang="en-GB" dirty="0" smtClean="0"/>
              <a:t>R operators:  &gt;  or  &lt;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23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/>
              <a:t>	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&lt; 9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12 &gt; 9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172200" y="1825623"/>
            <a:ext cx="5850082" cy="5271367"/>
          </a:xfrm>
        </p:spPr>
        <p:txBody>
          <a:bodyPr>
            <a:normAutofit/>
          </a:bodyPr>
          <a:lstStyle/>
          <a:p>
            <a:r>
              <a:rPr lang="en-GB" dirty="0" smtClean="0"/>
              <a:t>Also works on characters…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“</a:t>
            </a:r>
            <a:r>
              <a:rPr lang="en-GB" dirty="0" err="1" smtClean="0"/>
              <a:t>my_yacht</a:t>
            </a:r>
            <a:r>
              <a:rPr lang="en-GB" dirty="0" smtClean="0"/>
              <a:t>”  &gt;  “</a:t>
            </a:r>
            <a:r>
              <a:rPr lang="en-GB" dirty="0" err="1" smtClean="0"/>
              <a:t>your_yacht</a:t>
            </a:r>
            <a:r>
              <a:rPr lang="en-GB" dirty="0" smtClean="0"/>
              <a:t>”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…and logical objects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TRUE  &gt;  FALSE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Greater or equal:   &gt;=</a:t>
            </a:r>
          </a:p>
          <a:p>
            <a:r>
              <a:rPr lang="en-GB" dirty="0" smtClean="0"/>
              <a:t>Smaller or equal:   &lt;=</a:t>
            </a:r>
          </a:p>
        </p:txBody>
      </p:sp>
      <p:sp>
        <p:nvSpPr>
          <p:cNvPr id="8" name="Folded Corner 7"/>
          <p:cNvSpPr/>
          <p:nvPr/>
        </p:nvSpPr>
        <p:spPr>
          <a:xfrm>
            <a:off x="9279082" y="2861106"/>
            <a:ext cx="2743200" cy="734149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..since ‘m’ is further down the alphabet than ‘y’</a:t>
            </a:r>
            <a:endParaRPr lang="en-GB" dirty="0"/>
          </a:p>
        </p:txBody>
      </p:sp>
      <p:sp>
        <p:nvSpPr>
          <p:cNvPr id="10" name="Folded Corner 9"/>
          <p:cNvSpPr/>
          <p:nvPr/>
        </p:nvSpPr>
        <p:spPr>
          <a:xfrm>
            <a:off x="9279082" y="4873479"/>
            <a:ext cx="2743200" cy="734149"/>
          </a:xfrm>
          <a:prstGeom prst="foldedCorne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TRUE  is a computational 1;</a:t>
            </a:r>
          </a:p>
          <a:p>
            <a:pPr algn="ctr"/>
            <a:r>
              <a:rPr lang="en-GB" dirty="0" smtClean="0"/>
              <a:t>FALSE is a 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1765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 work on vectors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vector of counts of tiger sharks counts…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tiger  &lt;-  c(0, 4, 1, 1, 4, 5, 2, 0, 9)</a:t>
            </a:r>
          </a:p>
          <a:p>
            <a:r>
              <a:rPr lang="en-GB" dirty="0" smtClean="0"/>
              <a:t>On which days were there tiger sharks in the water?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tiger  &gt;  0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FALSE  TRUE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FALSE  TRUE</a:t>
            </a:r>
          </a:p>
          <a:p>
            <a:r>
              <a:rPr lang="en-GB" dirty="0" smtClean="0"/>
              <a:t>…or: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tiger &gt;= 1</a:t>
            </a:r>
          </a:p>
          <a:p>
            <a:pPr marL="0" indent="0">
              <a:buNone/>
            </a:pPr>
            <a:r>
              <a:rPr lang="en-GB" dirty="0" smtClean="0"/>
              <a:t>	[1] FALSE  TRUE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 </a:t>
            </a:r>
            <a:r>
              <a:rPr lang="en-GB" dirty="0" err="1" smtClean="0"/>
              <a:t>TRUE</a:t>
            </a:r>
            <a:r>
              <a:rPr lang="en-GB" dirty="0" smtClean="0"/>
              <a:t> FALSE  TRUE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57541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 work on vectors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vector of counts of tiger sharks counts…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tiger  &lt;-  c(0, 4, 1, 1, 4, 5, 2, 0, 9)</a:t>
            </a:r>
            <a:endParaRPr lang="en-GB" dirty="0"/>
          </a:p>
          <a:p>
            <a:r>
              <a:rPr lang="en-GB" dirty="0" smtClean="0"/>
              <a:t>… and of hammerhead sharks: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hammerheads  &lt;-  c(1, 2, 4, 5, 2, 0, 1, 1, 4)</a:t>
            </a:r>
          </a:p>
          <a:p>
            <a:r>
              <a:rPr lang="en-GB" dirty="0" smtClean="0"/>
              <a:t>When were there more tiger than hammerhead sharks?</a:t>
            </a:r>
            <a:endParaRPr lang="en-GB" dirty="0"/>
          </a:p>
          <a:p>
            <a:pPr marL="0" indent="0">
              <a:buNone/>
            </a:pPr>
            <a:r>
              <a:rPr lang="en-GB" dirty="0" smtClean="0"/>
              <a:t>	[1] </a:t>
            </a:r>
            <a:r>
              <a:rPr lang="da-DK" dirty="0" smtClean="0"/>
              <a:t>FALSE  TRUE FALSE FALSE  TRUE  TRUE  TRUE FALSE  TRUE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68368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 01 and 02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764" y="718416"/>
            <a:ext cx="5811838" cy="5811838"/>
          </a:xfrm>
        </p:spPr>
      </p:pic>
      <p:sp>
        <p:nvSpPr>
          <p:cNvPr id="5" name="Rectangle 4"/>
          <p:cNvSpPr/>
          <p:nvPr/>
        </p:nvSpPr>
        <p:spPr>
          <a:xfrm>
            <a:off x="5974773" y="1974273"/>
            <a:ext cx="2067791" cy="1537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498764" y="6359236"/>
            <a:ext cx="66838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chemeClr val="bg1">
                    <a:lumMod val="65000"/>
                  </a:schemeClr>
                </a:solidFill>
              </a:rPr>
              <a:t>http://farmecologie.com/wp-content/uploads/2011/10/4031165773_79716123bf_o1.gif</a:t>
            </a:r>
            <a:endParaRPr lang="en-GB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430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297382" cy="4351338"/>
          </a:xfrm>
        </p:spPr>
        <p:txBody>
          <a:bodyPr/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64182" y="1825625"/>
            <a:ext cx="6989618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9884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297382" cy="4351338"/>
          </a:xfrm>
        </p:spPr>
        <p:txBody>
          <a:bodyPr/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0044" y="1825625"/>
            <a:ext cx="6833755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Returns TRUE if both statements are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 &lt;  23 &amp; 12  &gt;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1260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3297382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0044" y="1825625"/>
            <a:ext cx="7671956" cy="5136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Returns TRUE if both statements are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 &lt;  23  &amp;  12  &gt;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One of the logical values must evaluate to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&amp;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|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</p:spTree>
    <p:extLst>
      <p:ext uri="{BB962C8B-B14F-4D97-AF65-F5344CB8AC3E}">
        <p14:creationId xmlns:p14="http://schemas.microsoft.com/office/powerpoint/2010/main" val="3442130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GB" dirty="0"/>
              <a:t>R intro		</a:t>
            </a:r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</a:t>
            </a:r>
            <a:r>
              <a:rPr lang="en-GB" dirty="0" smtClean="0">
                <a:hlinkClick r:id="rId2"/>
              </a:rPr>
              <a:t>cran.r-project.org/doc/manuals/R-intro.pdf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err="1" smtClean="0"/>
              <a:t>Datacamp</a:t>
            </a:r>
            <a:r>
              <a:rPr lang="en-GB" dirty="0"/>
              <a:t>		</a:t>
            </a:r>
            <a:r>
              <a:rPr lang="en-GB" dirty="0">
                <a:hlinkClick r:id="rId3"/>
              </a:rPr>
              <a:t>https://www.datacamp.com</a:t>
            </a:r>
            <a:r>
              <a:rPr lang="en-GB" dirty="0" smtClean="0">
                <a:hlinkClick r:id="rId3"/>
              </a:rPr>
              <a:t>/</a:t>
            </a:r>
            <a:endParaRPr lang="en-GB" dirty="0" smtClean="0"/>
          </a:p>
          <a:p>
            <a:endParaRPr lang="en-GB" dirty="0"/>
          </a:p>
          <a:p>
            <a:r>
              <a:rPr lang="en-GB" dirty="0"/>
              <a:t>Highland Stats	</a:t>
            </a:r>
            <a:r>
              <a:rPr lang="en-GB" dirty="0">
                <a:hlinkClick r:id="rId4"/>
              </a:rPr>
              <a:t>http://www.highstat.com</a:t>
            </a:r>
            <a:r>
              <a:rPr lang="en-GB" dirty="0" smtClean="0">
                <a:hlinkClick r:id="rId4"/>
              </a:rPr>
              <a:t>/</a:t>
            </a:r>
            <a:endParaRPr lang="en-GB" dirty="0" smtClean="0"/>
          </a:p>
          <a:p>
            <a:endParaRPr lang="en-GB" dirty="0"/>
          </a:p>
          <a:p>
            <a:r>
              <a:rPr lang="en-GB" dirty="0"/>
              <a:t>Coursera		</a:t>
            </a:r>
            <a:r>
              <a:rPr lang="en-GB" dirty="0">
                <a:hlinkClick r:id="rId5"/>
              </a:rPr>
              <a:t>https://www.coursera.org</a:t>
            </a:r>
            <a:r>
              <a:rPr lang="en-GB" dirty="0" smtClean="0">
                <a:hlinkClick r:id="rId5"/>
              </a:rPr>
              <a:t>/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Alexander </a:t>
            </a:r>
            <a:r>
              <a:rPr lang="en-GB" dirty="0" err="1" smtClean="0"/>
              <a:t>Keth</a:t>
            </a:r>
            <a:r>
              <a:rPr lang="en-GB" dirty="0"/>
              <a:t>	</a:t>
            </a:r>
            <a:r>
              <a:rPr lang="en-GB" dirty="0">
                <a:hlinkClick r:id="rId6"/>
              </a:rPr>
              <a:t>https://</a:t>
            </a:r>
            <a:r>
              <a:rPr lang="en-GB" dirty="0" smtClean="0">
                <a:hlinkClick r:id="rId6"/>
              </a:rPr>
              <a:t>github.com/alketh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36983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3297382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0044" y="1825625"/>
            <a:ext cx="7671956" cy="5136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Returns TRUE if both statements are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 &lt;  23  &amp;  12  &gt;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One of the logical values must evaluate to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&amp;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|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&gt;  !TRUE	&gt;  !(12 &gt; 5)	     &gt;  !</a:t>
            </a:r>
            <a:r>
              <a:rPr lang="en-GB" dirty="0" err="1" smtClean="0"/>
              <a:t>is.numeric</a:t>
            </a:r>
            <a:r>
              <a:rPr lang="en-GB" dirty="0" smtClean="0"/>
              <a:t>(“winter”)</a:t>
            </a:r>
          </a:p>
        </p:txBody>
      </p:sp>
    </p:spTree>
    <p:extLst>
      <p:ext uri="{BB962C8B-B14F-4D97-AF65-F5344CB8AC3E}">
        <p14:creationId xmlns:p14="http://schemas.microsoft.com/office/powerpoint/2010/main" val="17797096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Logical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3297382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AND operator:	&amp;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OR operator:	|</a:t>
            </a:r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NOT operator:	!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20044" y="1825625"/>
            <a:ext cx="7671956" cy="5136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Returns TRUE if both statements are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12  &lt;  23  &amp;  12  &gt;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One of the logical values must evaluate to TRUE.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&amp;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12  &lt;  23  |  12  &lt;  5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r>
              <a:rPr lang="en-GB" dirty="0" smtClean="0"/>
              <a:t>&gt;  !TRUE	&gt;  !(12 &gt; 5)	     &gt;  !</a:t>
            </a:r>
            <a:r>
              <a:rPr lang="en-GB" dirty="0" err="1" smtClean="0"/>
              <a:t>is.numeric</a:t>
            </a:r>
            <a:r>
              <a:rPr lang="en-GB" dirty="0" smtClean="0"/>
              <a:t>(“winter”)</a:t>
            </a:r>
          </a:p>
          <a:p>
            <a:pPr marL="0" indent="0">
              <a:buNone/>
            </a:pPr>
            <a:r>
              <a:rPr lang="en-GB" dirty="0" smtClean="0"/>
              <a:t>[1]  FALSE	[1]  FALSE	     [1]  TRUE</a:t>
            </a:r>
          </a:p>
        </p:txBody>
      </p:sp>
    </p:spTree>
    <p:extLst>
      <p:ext uri="{BB962C8B-B14F-4D97-AF65-F5344CB8AC3E}">
        <p14:creationId xmlns:p14="http://schemas.microsoft.com/office/powerpoint/2010/main" val="1665957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Exercises 3 and 4 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46104"/>
            <a:ext cx="9961605" cy="5030611"/>
          </a:xfrm>
        </p:spPr>
      </p:pic>
    </p:spTree>
    <p:extLst>
      <p:ext uri="{BB962C8B-B14F-4D97-AF65-F5344CB8AC3E}">
        <p14:creationId xmlns:p14="http://schemas.microsoft.com/office/powerpoint/2010/main" val="25244004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310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788" y="2505074"/>
            <a:ext cx="5157787" cy="4352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	&gt;  </a:t>
            </a:r>
            <a:r>
              <a:rPr lang="en-GB" dirty="0"/>
              <a:t>season  &lt;-  “winter”</a:t>
            </a:r>
          </a:p>
          <a:p>
            <a:pPr marL="0" indent="0">
              <a:buNone/>
            </a:pPr>
            <a:r>
              <a:rPr lang="en-GB" dirty="0" smtClean="0"/>
              <a:t>	&gt;  </a:t>
            </a:r>
            <a:r>
              <a:rPr lang="en-GB" dirty="0"/>
              <a:t>if(season == winter) {</a:t>
            </a:r>
          </a:p>
          <a:p>
            <a:pPr marL="0" indent="0">
              <a:buNone/>
            </a:pPr>
            <a:r>
              <a:rPr lang="en-GB" dirty="0" smtClean="0"/>
              <a:t>	       </a:t>
            </a:r>
            <a:r>
              <a:rPr lang="en-GB" dirty="0"/>
              <a:t>print(“Damn cold!”)</a:t>
            </a:r>
          </a:p>
          <a:p>
            <a:pPr marL="0" indent="0">
              <a:buNone/>
            </a:pPr>
            <a:r>
              <a:rPr lang="en-GB" dirty="0" smtClean="0"/>
              <a:t>	    </a:t>
            </a:r>
            <a:r>
              <a:rPr lang="en-GB" dirty="0"/>
              <a:t>}</a:t>
            </a:r>
          </a:p>
          <a:p>
            <a:pPr marL="0" indent="0">
              <a:buNone/>
            </a:pPr>
            <a:r>
              <a:rPr lang="en-GB" dirty="0" smtClean="0"/>
              <a:t>	[</a:t>
            </a:r>
            <a:r>
              <a:rPr lang="en-GB" dirty="0"/>
              <a:t>1]  “Damn cold!”</a:t>
            </a:r>
          </a:p>
          <a:p>
            <a:pPr marL="0" indent="0">
              <a:buNone/>
            </a:pPr>
            <a:endParaRPr lang="en-GB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46609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788" y="2505074"/>
            <a:ext cx="5157787" cy="4352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	&gt;  </a:t>
            </a:r>
            <a:r>
              <a:rPr lang="en-GB" dirty="0"/>
              <a:t>season  &lt;-  “winter”</a:t>
            </a:r>
          </a:p>
          <a:p>
            <a:pPr marL="0" indent="0">
              <a:buNone/>
            </a:pPr>
            <a:r>
              <a:rPr lang="en-GB" dirty="0" smtClean="0"/>
              <a:t>	&gt;  </a:t>
            </a:r>
            <a:r>
              <a:rPr lang="en-GB" dirty="0"/>
              <a:t>if(season == </a:t>
            </a:r>
            <a:r>
              <a:rPr lang="en-GB" dirty="0" smtClean="0"/>
              <a:t>“winter”)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 smtClean="0"/>
              <a:t>	       </a:t>
            </a:r>
            <a:r>
              <a:rPr lang="en-GB" dirty="0"/>
              <a:t>print(“Damn cold!”)</a:t>
            </a:r>
          </a:p>
          <a:p>
            <a:pPr marL="0" indent="0">
              <a:buNone/>
            </a:pPr>
            <a:r>
              <a:rPr lang="en-GB" dirty="0" smtClean="0"/>
              <a:t>	    </a:t>
            </a:r>
            <a:r>
              <a:rPr lang="en-GB" dirty="0"/>
              <a:t>}</a:t>
            </a:r>
          </a:p>
          <a:p>
            <a:pPr marL="0" indent="0">
              <a:buNone/>
            </a:pPr>
            <a:r>
              <a:rPr lang="en-GB" dirty="0" smtClean="0"/>
              <a:t>	[</a:t>
            </a:r>
            <a:r>
              <a:rPr lang="en-GB" dirty="0"/>
              <a:t>1]  “Damn cold!”</a:t>
            </a:r>
          </a:p>
          <a:p>
            <a:pPr marL="0" indent="0">
              <a:buNone/>
            </a:pPr>
            <a:endParaRPr lang="en-GB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4"/>
            <a:ext cx="5183188" cy="43529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&gt;  season  &lt;-  “summer”</a:t>
            </a:r>
          </a:p>
          <a:p>
            <a:pPr marL="0" indent="0">
              <a:buNone/>
            </a:pPr>
            <a:r>
              <a:rPr lang="en-GB" dirty="0" smtClean="0"/>
              <a:t>&gt;  if(season == “winter”) {</a:t>
            </a:r>
          </a:p>
          <a:p>
            <a:pPr marL="0" indent="0">
              <a:buNone/>
            </a:pPr>
            <a:r>
              <a:rPr lang="en-GB" dirty="0" smtClean="0"/>
              <a:t>       print(“Damn cold!”)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/>
              <a:t>&gt;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8508131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2380735" y="3542270"/>
            <a:ext cx="2726724" cy="5519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680519" y="4028303"/>
            <a:ext cx="3426940" cy="104620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  else  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 smtClean="0"/>
              <a:t>that_will_happen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 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2418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2380735" y="3542270"/>
            <a:ext cx="2726724" cy="5519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680519" y="4028303"/>
            <a:ext cx="3426940" cy="104620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/>
              <a:t>season  &lt;-  “summer”</a:t>
            </a:r>
          </a:p>
          <a:p>
            <a:pPr marL="0" indent="0">
              <a:buNone/>
            </a:pPr>
            <a:r>
              <a:rPr lang="en-GB" dirty="0"/>
              <a:t>&gt;  if(season == “winter”) {</a:t>
            </a:r>
          </a:p>
          <a:p>
            <a:pPr marL="0" indent="0">
              <a:buNone/>
            </a:pPr>
            <a:r>
              <a:rPr lang="en-GB" dirty="0"/>
              <a:t>       print(“Damn cold!”)</a:t>
            </a:r>
          </a:p>
          <a:p>
            <a:pPr marL="0" indent="0">
              <a:buNone/>
            </a:pPr>
            <a:r>
              <a:rPr lang="en-GB" dirty="0"/>
              <a:t>    </a:t>
            </a:r>
            <a:r>
              <a:rPr lang="en-GB" dirty="0" smtClean="0"/>
              <a:t>}  else  {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   print(“Slightly less cold.”)</a:t>
            </a:r>
          </a:p>
          <a:p>
            <a:pPr marL="0" indent="0">
              <a:buNone/>
            </a:pPr>
            <a:r>
              <a:rPr lang="en-GB" dirty="0"/>
              <a:t> } </a:t>
            </a:r>
          </a:p>
          <a:p>
            <a:pPr marL="0" indent="0">
              <a:buNone/>
            </a:pPr>
            <a:r>
              <a:rPr lang="en-GB" dirty="0" smtClean="0"/>
              <a:t>[1]  “</a:t>
            </a:r>
            <a:r>
              <a:rPr lang="en-GB" dirty="0"/>
              <a:t>Slightly less cold</a:t>
            </a:r>
            <a:r>
              <a:rPr lang="en-GB" dirty="0" smtClean="0"/>
              <a:t>.”</a:t>
            </a:r>
            <a:endParaRPr lang="en-GB" dirty="0"/>
          </a:p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  else  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 smtClean="0"/>
              <a:t>that_will_happen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 </a:t>
            </a:r>
          </a:p>
        </p:txBody>
      </p:sp>
    </p:spTree>
    <p:extLst>
      <p:ext uri="{BB962C8B-B14F-4D97-AF65-F5344CB8AC3E}">
        <p14:creationId xmlns:p14="http://schemas.microsoft.com/office/powerpoint/2010/main" val="223839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2380735" y="3542270"/>
            <a:ext cx="2726724" cy="5519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680519" y="4028303"/>
            <a:ext cx="3426940" cy="10462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2380735" y="4588475"/>
            <a:ext cx="2726724" cy="5519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680519" y="5074508"/>
            <a:ext cx="3426940" cy="104620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  else if(condition2) 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 smtClean="0"/>
              <a:t>that_happens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 </a:t>
            </a:r>
            <a:r>
              <a:rPr lang="en-GB" dirty="0" smtClean="0"/>
              <a:t> else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/>
              <a:t>that_will_happen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946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80519" y="2505075"/>
            <a:ext cx="3426940" cy="15067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2380735" y="3542270"/>
            <a:ext cx="2726724" cy="5519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1680519" y="4028303"/>
            <a:ext cx="3426940" cy="10462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2380735" y="4588475"/>
            <a:ext cx="2726724" cy="5519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680519" y="5074508"/>
            <a:ext cx="3426940" cy="104620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Conditional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5600" cy="823912"/>
          </a:xfrm>
        </p:spPr>
        <p:txBody>
          <a:bodyPr>
            <a:normAutofit lnSpcReduction="10000"/>
          </a:bodyPr>
          <a:lstStyle/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GB" sz="2800" b="0" dirty="0">
                <a:solidFill>
                  <a:prstClr val="black"/>
                </a:solidFill>
              </a:rPr>
              <a:t>Use results of relational operators and logical operators to change behaviour of  your </a:t>
            </a:r>
            <a:r>
              <a:rPr lang="en-GB" sz="2800" b="0" dirty="0" smtClean="0">
                <a:solidFill>
                  <a:prstClr val="black"/>
                </a:solidFill>
              </a:rPr>
              <a:t>code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4"/>
            <a:ext cx="5183188" cy="4352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/>
              <a:t>season  &lt;-  “summer”</a:t>
            </a:r>
          </a:p>
          <a:p>
            <a:pPr marL="0" indent="0">
              <a:buNone/>
            </a:pPr>
            <a:r>
              <a:rPr lang="en-GB" dirty="0"/>
              <a:t>&gt;  if(season == “winter”) {</a:t>
            </a:r>
          </a:p>
          <a:p>
            <a:pPr marL="0" indent="0">
              <a:buNone/>
            </a:pPr>
            <a:r>
              <a:rPr lang="en-GB" dirty="0"/>
              <a:t>       print(“Damn cold!”)</a:t>
            </a:r>
          </a:p>
          <a:p>
            <a:pPr marL="0" indent="0">
              <a:buNone/>
            </a:pPr>
            <a:r>
              <a:rPr lang="en-GB" dirty="0"/>
              <a:t>    </a:t>
            </a:r>
            <a:r>
              <a:rPr lang="en-GB" dirty="0" smtClean="0"/>
              <a:t>}  else if(season == “summer”) {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   print(“Slightly less cold.”)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  else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       print</a:t>
            </a:r>
            <a:r>
              <a:rPr lang="en-GB" dirty="0" smtClean="0"/>
              <a:t>(“Probably rainy.”)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  <a:endParaRPr lang="en-GB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if(condition)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       </a:t>
            </a:r>
            <a:r>
              <a:rPr lang="en-GB" dirty="0" err="1" smtClean="0"/>
              <a:t>this_will_happen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 smtClean="0"/>
              <a:t>   }  else if(condition2) 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 smtClean="0"/>
              <a:t>that_happens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 </a:t>
            </a:r>
            <a:r>
              <a:rPr lang="en-GB" dirty="0" smtClean="0"/>
              <a:t> else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       </a:t>
            </a:r>
            <a:r>
              <a:rPr lang="en-GB" dirty="0" err="1"/>
              <a:t>that_will_happen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    }</a:t>
            </a:r>
          </a:p>
        </p:txBody>
      </p:sp>
      <p:sp>
        <p:nvSpPr>
          <p:cNvPr id="12" name="TextBox 11"/>
          <p:cNvSpPr txBox="1"/>
          <p:nvPr/>
        </p:nvSpPr>
        <p:spPr>
          <a:xfrm rot="20751633">
            <a:off x="9555892" y="6251834"/>
            <a:ext cx="272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What will be the printout?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250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(slightly) advanced R programming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 smtClean="0"/>
              <a:t>Relational and conditional operators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Loops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Introduction to writing your own functions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240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 5 </a:t>
            </a:r>
            <a:endParaRPr lang="en-GB" dirty="0"/>
          </a:p>
        </p:txBody>
      </p:sp>
      <p:pic>
        <p:nvPicPr>
          <p:cNvPr id="1026" name="Picture 2" descr="http://www.makeitmine.com.au/blog/wp-content/uploads/2014/05/Monkeys-scripting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562" y="1347367"/>
            <a:ext cx="8246075" cy="551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76649" y="6483178"/>
            <a:ext cx="1632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>
                    <a:lumMod val="50000"/>
                  </a:schemeClr>
                </a:solidFill>
                <a:hlinkClick r:id="rId3"/>
              </a:rPr>
              <a:t>makeitmine.com.au</a:t>
            </a:r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6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85799"/>
            <a:ext cx="12195050" cy="82316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(slightly) advanced R programming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Relational and conditional operators</a:t>
            </a:r>
          </a:p>
          <a:p>
            <a:r>
              <a:rPr lang="en-GB" b="1" dirty="0" smtClean="0"/>
              <a:t>Loops – Repetitive execution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Introduction to writing your own functions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708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8200" y="3093318"/>
            <a:ext cx="3214255" cy="1489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Repetitive execution</a:t>
            </a:r>
            <a:r>
              <a:rPr lang="en-GB" dirty="0" smtClean="0"/>
              <a:t>: </a:t>
            </a:r>
            <a:r>
              <a:rPr lang="en-GB" b="1" dirty="0" smtClean="0"/>
              <a:t>while </a:t>
            </a:r>
            <a:r>
              <a:rPr lang="en-GB" dirty="0" smtClean="0"/>
              <a:t>loops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79273" cy="4351338"/>
          </a:xfrm>
        </p:spPr>
        <p:txBody>
          <a:bodyPr/>
          <a:lstStyle/>
          <a:p>
            <a:r>
              <a:rPr lang="en-GB" dirty="0" smtClean="0"/>
              <a:t>An expression is executed, as long as a condition is TRUE.</a:t>
            </a:r>
          </a:p>
          <a:p>
            <a:pPr marL="0" indent="0">
              <a:buNone/>
            </a:pPr>
            <a:r>
              <a:rPr lang="en-GB" dirty="0" smtClean="0"/>
              <a:t>&gt;  while(condition)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07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8200" y="3093318"/>
            <a:ext cx="3214255" cy="1489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Repetitive execution</a:t>
            </a:r>
            <a:r>
              <a:rPr lang="en-GB" dirty="0" smtClean="0"/>
              <a:t>: </a:t>
            </a:r>
            <a:r>
              <a:rPr lang="en-GB" b="1" dirty="0" smtClean="0"/>
              <a:t>while </a:t>
            </a:r>
            <a:r>
              <a:rPr lang="en-GB" dirty="0" smtClean="0"/>
              <a:t>loops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79273" cy="4351338"/>
          </a:xfrm>
        </p:spPr>
        <p:txBody>
          <a:bodyPr/>
          <a:lstStyle/>
          <a:p>
            <a:r>
              <a:rPr lang="en-GB" dirty="0" smtClean="0"/>
              <a:t>An expression is executed, as long as a condition is TRUE.</a:t>
            </a:r>
          </a:p>
          <a:p>
            <a:pPr marL="0" indent="0">
              <a:buNone/>
            </a:pPr>
            <a:r>
              <a:rPr lang="en-GB" dirty="0" smtClean="0"/>
              <a:t>&gt;  while(condition)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603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C00000"/>
                </a:solidFill>
              </a:rPr>
              <a:t>First round of the while loop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is 1</a:t>
            </a:r>
          </a:p>
          <a:p>
            <a:r>
              <a:rPr lang="en-GB" dirty="0">
                <a:solidFill>
                  <a:srgbClr val="C00000"/>
                </a:solidFill>
              </a:rPr>
              <a:t>C</a:t>
            </a:r>
            <a:r>
              <a:rPr lang="en-GB" dirty="0" smtClean="0">
                <a:solidFill>
                  <a:srgbClr val="C00000"/>
                </a:solidFill>
              </a:rPr>
              <a:t>ondition is TRUE</a:t>
            </a:r>
          </a:p>
          <a:p>
            <a:r>
              <a:rPr lang="en-GB" dirty="0">
                <a:solidFill>
                  <a:srgbClr val="C00000"/>
                </a:solidFill>
              </a:rPr>
              <a:t>E</a:t>
            </a:r>
            <a:r>
              <a:rPr lang="en-GB" dirty="0" smtClean="0">
                <a:solidFill>
                  <a:srgbClr val="C00000"/>
                </a:solidFill>
              </a:rPr>
              <a:t>xpression is printed…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…and </a:t>
            </a:r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increased by 1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Loop goes into 2</a:t>
            </a:r>
            <a:r>
              <a:rPr lang="en-GB" baseline="30000" dirty="0" smtClean="0">
                <a:solidFill>
                  <a:srgbClr val="C00000"/>
                </a:solidFill>
              </a:rPr>
              <a:t>nd</a:t>
            </a:r>
            <a:r>
              <a:rPr lang="en-GB" dirty="0" smtClean="0">
                <a:solidFill>
                  <a:srgbClr val="C00000"/>
                </a:solidFill>
              </a:rPr>
              <a:t> round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  <a:p>
            <a:pPr marL="0" indent="0">
              <a:buNone/>
            </a:pPr>
            <a:r>
              <a:rPr lang="en-GB" dirty="0" smtClean="0"/>
              <a:t>[1]  “Two times </a:t>
            </a:r>
            <a:r>
              <a:rPr lang="en-GB" dirty="0" err="1" smtClean="0"/>
              <a:t>i</a:t>
            </a:r>
            <a:r>
              <a:rPr lang="en-GB" dirty="0" smtClean="0"/>
              <a:t> is 2”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134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C00000"/>
                </a:solidFill>
              </a:rPr>
              <a:t>Second round of the while loop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is now 2</a:t>
            </a:r>
          </a:p>
          <a:p>
            <a:r>
              <a:rPr lang="en-GB" dirty="0">
                <a:solidFill>
                  <a:srgbClr val="C00000"/>
                </a:solidFill>
              </a:rPr>
              <a:t>C</a:t>
            </a:r>
            <a:r>
              <a:rPr lang="en-GB" dirty="0" smtClean="0">
                <a:solidFill>
                  <a:srgbClr val="C00000"/>
                </a:solidFill>
              </a:rPr>
              <a:t>ondition is still TRUE</a:t>
            </a:r>
          </a:p>
          <a:p>
            <a:r>
              <a:rPr lang="en-GB" dirty="0">
                <a:solidFill>
                  <a:srgbClr val="C00000"/>
                </a:solidFill>
              </a:rPr>
              <a:t>E</a:t>
            </a:r>
            <a:r>
              <a:rPr lang="en-GB" dirty="0" smtClean="0">
                <a:solidFill>
                  <a:srgbClr val="C00000"/>
                </a:solidFill>
              </a:rPr>
              <a:t>xpression is printed…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…and </a:t>
            </a:r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increased by 1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Loop goes into 3</a:t>
            </a:r>
            <a:r>
              <a:rPr lang="en-GB" baseline="30000" dirty="0" smtClean="0">
                <a:solidFill>
                  <a:srgbClr val="C00000"/>
                </a:solidFill>
              </a:rPr>
              <a:t>nd</a:t>
            </a:r>
            <a:r>
              <a:rPr lang="en-GB" dirty="0" smtClean="0">
                <a:solidFill>
                  <a:srgbClr val="C00000"/>
                </a:solidFill>
              </a:rPr>
              <a:t> round</a:t>
            </a:r>
          </a:p>
          <a:p>
            <a:endParaRPr lang="en-GB" dirty="0">
              <a:solidFill>
                <a:srgbClr val="C00000"/>
              </a:solidFill>
            </a:endParaRPr>
          </a:p>
          <a:p>
            <a:endParaRPr lang="en-GB" dirty="0" smtClean="0">
              <a:solidFill>
                <a:srgbClr val="C00000"/>
              </a:solidFill>
            </a:endParaRPr>
          </a:p>
          <a:p>
            <a:r>
              <a:rPr lang="en-GB" dirty="0" smtClean="0">
                <a:solidFill>
                  <a:srgbClr val="C00000"/>
                </a:solidFill>
              </a:rPr>
              <a:t>…3…4…5…6…7…8…9…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  <a:p>
            <a:pPr marL="0" indent="0">
              <a:buNone/>
            </a:pPr>
            <a:r>
              <a:rPr lang="en-GB" dirty="0" smtClean="0"/>
              <a:t>[1]  “Two times </a:t>
            </a:r>
            <a:r>
              <a:rPr lang="en-GB" dirty="0" err="1" smtClean="0"/>
              <a:t>i</a:t>
            </a:r>
            <a:r>
              <a:rPr lang="en-GB" dirty="0" smtClean="0"/>
              <a:t> is 4”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7292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C00000"/>
                </a:solidFill>
              </a:rPr>
              <a:t>Tenth round of the while loop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is now 10</a:t>
            </a:r>
          </a:p>
          <a:p>
            <a:r>
              <a:rPr lang="en-GB" dirty="0">
                <a:solidFill>
                  <a:srgbClr val="C00000"/>
                </a:solidFill>
              </a:rPr>
              <a:t>C</a:t>
            </a:r>
            <a:r>
              <a:rPr lang="en-GB" dirty="0" smtClean="0">
                <a:solidFill>
                  <a:srgbClr val="C00000"/>
                </a:solidFill>
              </a:rPr>
              <a:t>ondition now FALSE</a:t>
            </a:r>
          </a:p>
          <a:p>
            <a:r>
              <a:rPr lang="en-GB" dirty="0">
                <a:solidFill>
                  <a:srgbClr val="C00000"/>
                </a:solidFill>
              </a:rPr>
              <a:t>E</a:t>
            </a:r>
            <a:r>
              <a:rPr lang="en-GB" dirty="0" smtClean="0">
                <a:solidFill>
                  <a:srgbClr val="C00000"/>
                </a:solidFill>
              </a:rPr>
              <a:t>xpression not run…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…and </a:t>
            </a:r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not increased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Loop stops</a:t>
            </a:r>
          </a:p>
          <a:p>
            <a:endParaRPr lang="en-GB" dirty="0">
              <a:solidFill>
                <a:srgbClr val="C00000"/>
              </a:solidFill>
            </a:endParaRPr>
          </a:p>
          <a:p>
            <a:r>
              <a:rPr lang="en-GB" dirty="0" smtClean="0">
                <a:solidFill>
                  <a:srgbClr val="C00000"/>
                </a:solidFill>
              </a:rPr>
              <a:t>What would be my output?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351338"/>
          </a:xfrm>
        </p:spPr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8098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C00000"/>
                </a:solidFill>
              </a:rPr>
              <a:t>Tenth round of the while loop</a:t>
            </a:r>
            <a:endParaRPr lang="en-GB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is now 10</a:t>
            </a:r>
          </a:p>
          <a:p>
            <a:r>
              <a:rPr lang="en-GB" dirty="0">
                <a:solidFill>
                  <a:srgbClr val="C00000"/>
                </a:solidFill>
              </a:rPr>
              <a:t>C</a:t>
            </a:r>
            <a:r>
              <a:rPr lang="en-GB" dirty="0" smtClean="0">
                <a:solidFill>
                  <a:srgbClr val="C00000"/>
                </a:solidFill>
              </a:rPr>
              <a:t>ondition now FALSE</a:t>
            </a:r>
          </a:p>
          <a:p>
            <a:r>
              <a:rPr lang="en-GB" dirty="0">
                <a:solidFill>
                  <a:srgbClr val="C00000"/>
                </a:solidFill>
              </a:rPr>
              <a:t>E</a:t>
            </a:r>
            <a:r>
              <a:rPr lang="en-GB" dirty="0" smtClean="0">
                <a:solidFill>
                  <a:srgbClr val="C00000"/>
                </a:solidFill>
              </a:rPr>
              <a:t>xpression not run…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…and </a:t>
            </a:r>
            <a:r>
              <a:rPr lang="en-GB" dirty="0" err="1" smtClean="0">
                <a:solidFill>
                  <a:srgbClr val="C00000"/>
                </a:solidFill>
              </a:rPr>
              <a:t>i</a:t>
            </a:r>
            <a:r>
              <a:rPr lang="en-GB" dirty="0" smtClean="0">
                <a:solidFill>
                  <a:srgbClr val="C00000"/>
                </a:solidFill>
              </a:rPr>
              <a:t> not increased</a:t>
            </a:r>
          </a:p>
          <a:p>
            <a:r>
              <a:rPr lang="en-GB" dirty="0" smtClean="0">
                <a:solidFill>
                  <a:srgbClr val="C00000"/>
                </a:solidFill>
              </a:rPr>
              <a:t>Loop stops</a:t>
            </a:r>
          </a:p>
          <a:p>
            <a:endParaRPr lang="en-GB" dirty="0">
              <a:solidFill>
                <a:srgbClr val="C00000"/>
              </a:solidFill>
            </a:endParaRPr>
          </a:p>
          <a:p>
            <a:r>
              <a:rPr lang="en-GB" dirty="0" smtClean="0">
                <a:solidFill>
                  <a:srgbClr val="C00000"/>
                </a:solidFill>
              </a:rPr>
              <a:t>What would be my output?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855730"/>
          </a:xfrm>
        </p:spPr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/>
              <a:t> </a:t>
            </a:r>
            <a:r>
              <a:rPr lang="en-GB" dirty="0" smtClean="0"/>
              <a:t> &lt;-  </a:t>
            </a:r>
            <a:r>
              <a:rPr lang="en-GB" dirty="0" err="1" smtClean="0"/>
              <a:t>i</a:t>
            </a:r>
            <a:r>
              <a:rPr lang="en-GB" dirty="0" smtClean="0"/>
              <a:t> + 1</a:t>
            </a:r>
          </a:p>
          <a:p>
            <a:pPr marL="0" indent="0">
              <a:buNone/>
            </a:pPr>
            <a:r>
              <a:rPr lang="en-GB" dirty="0" smtClean="0"/>
              <a:t>    }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>
                <a:solidFill>
                  <a:srgbClr val="C00000"/>
                </a:solidFill>
              </a:rPr>
              <a:t>No printout! But let’s check i:</a:t>
            </a:r>
          </a:p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[1]  10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055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Spot the problem in this while loop: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35136" cy="4351338"/>
          </a:xfrm>
        </p:spPr>
        <p:txBody>
          <a:bodyPr/>
          <a:lstStyle/>
          <a:p>
            <a:endParaRPr lang="en-GB" dirty="0" smtClean="0">
              <a:solidFill>
                <a:srgbClr val="C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5"/>
            <a:ext cx="6293427" cy="4855730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[1]  </a:t>
            </a:r>
          </a:p>
        </p:txBody>
      </p:sp>
    </p:spTree>
    <p:extLst>
      <p:ext uri="{BB962C8B-B14F-4D97-AF65-F5344CB8AC3E}">
        <p14:creationId xmlns:p14="http://schemas.microsoft.com/office/powerpoint/2010/main" val="373483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Spot the problem in this while loop: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9192" y="5288973"/>
            <a:ext cx="1364451" cy="145472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0373" y="1825624"/>
            <a:ext cx="6293427" cy="52817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&lt; 10)  {</a:t>
            </a:r>
          </a:p>
          <a:p>
            <a:pPr marL="0" indent="0">
              <a:buNone/>
            </a:pPr>
            <a:r>
              <a:rPr lang="en-GB" dirty="0" smtClean="0"/>
              <a:t>	print(paste0(“Two times </a:t>
            </a:r>
            <a:r>
              <a:rPr lang="en-GB" dirty="0" err="1" smtClean="0"/>
              <a:t>i</a:t>
            </a:r>
            <a:r>
              <a:rPr lang="en-GB" dirty="0" smtClean="0"/>
              <a:t> is “, </a:t>
            </a:r>
            <a:r>
              <a:rPr lang="en-GB" dirty="0" err="1" smtClean="0"/>
              <a:t>i</a:t>
            </a:r>
            <a:r>
              <a:rPr lang="en-GB" dirty="0" smtClean="0"/>
              <a:t> * 2))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[1]  “Two </a:t>
            </a:r>
            <a:r>
              <a:rPr lang="en-GB" dirty="0"/>
              <a:t>times </a:t>
            </a:r>
            <a:r>
              <a:rPr lang="en-GB" dirty="0" err="1"/>
              <a:t>i</a:t>
            </a:r>
            <a:r>
              <a:rPr lang="en-GB" dirty="0"/>
              <a:t> is 2</a:t>
            </a:r>
            <a:r>
              <a:rPr lang="en-GB" dirty="0" smtClean="0"/>
              <a:t>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r>
              <a:rPr lang="en-GB" dirty="0"/>
              <a:t>[1]  “Two times </a:t>
            </a:r>
            <a:r>
              <a:rPr lang="en-GB" dirty="0" err="1"/>
              <a:t>i</a:t>
            </a:r>
            <a:r>
              <a:rPr lang="en-GB" dirty="0"/>
              <a:t> is 2”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099057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does one thing (in R: </a:t>
            </a:r>
            <a:r>
              <a:rPr lang="en-GB" i="1" dirty="0" smtClean="0"/>
              <a:t>object</a:t>
            </a:r>
            <a:r>
              <a:rPr lang="en-GB" dirty="0" smtClean="0"/>
              <a:t>) relate to another?</a:t>
            </a:r>
          </a:p>
        </p:txBody>
      </p:sp>
    </p:spTree>
    <p:extLst>
      <p:ext uri="{BB962C8B-B14F-4D97-AF65-F5344CB8AC3E}">
        <p14:creationId xmlns:p14="http://schemas.microsoft.com/office/powerpoint/2010/main" val="38663481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break </a:t>
            </a:r>
            <a:r>
              <a:rPr lang="en-GB" dirty="0" smtClean="0"/>
              <a:t>and </a:t>
            </a:r>
            <a:r>
              <a:rPr lang="en-GB" b="1" dirty="0" smtClean="0"/>
              <a:t>stop </a:t>
            </a:r>
            <a:r>
              <a:rPr lang="en-GB" dirty="0" smtClean="0"/>
              <a:t>your loop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21136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&lt; 10)  </a:t>
            </a:r>
            <a:r>
              <a:rPr lang="en-GB" dirty="0" smtClean="0"/>
              <a:t>{</a:t>
            </a:r>
          </a:p>
          <a:p>
            <a:pPr marL="0" indent="0">
              <a:buNone/>
            </a:pPr>
            <a:r>
              <a:rPr lang="en-GB" dirty="0" smtClean="0"/>
              <a:t>	if(</a:t>
            </a:r>
            <a:r>
              <a:rPr lang="en-GB" dirty="0" err="1" smtClean="0"/>
              <a:t>i</a:t>
            </a:r>
            <a:r>
              <a:rPr lang="en-GB" dirty="0" smtClean="0"/>
              <a:t> * 2 == 10)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break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print(paste0(“Two times </a:t>
            </a:r>
            <a:r>
              <a:rPr lang="en-GB" dirty="0" err="1"/>
              <a:t>i</a:t>
            </a:r>
            <a:r>
              <a:rPr lang="en-GB" dirty="0"/>
              <a:t> is “, </a:t>
            </a:r>
            <a:r>
              <a:rPr lang="en-GB" dirty="0" err="1"/>
              <a:t>i</a:t>
            </a:r>
            <a:r>
              <a:rPr lang="en-GB" dirty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</a:t>
            </a:r>
            <a:r>
              <a:rPr lang="en-GB" dirty="0"/>
              <a:t>  &lt;-  </a:t>
            </a:r>
            <a:r>
              <a:rPr lang="en-GB" dirty="0" err="1"/>
              <a:t>i</a:t>
            </a:r>
            <a:r>
              <a:rPr lang="en-GB" dirty="0"/>
              <a:t> + </a:t>
            </a:r>
            <a:r>
              <a:rPr lang="en-GB" dirty="0" smtClean="0"/>
              <a:t>1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65818" y="1825624"/>
            <a:ext cx="5126182" cy="5032375"/>
          </a:xfrm>
        </p:spPr>
        <p:txBody>
          <a:bodyPr/>
          <a:lstStyle/>
          <a:p>
            <a:r>
              <a:rPr lang="en-GB" dirty="0" smtClean="0"/>
              <a:t>break will stop the loops operations</a:t>
            </a:r>
          </a:p>
          <a:p>
            <a:r>
              <a:rPr lang="en-GB" dirty="0" smtClean="0"/>
              <a:t>What would be the printout of this loop?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610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break </a:t>
            </a:r>
            <a:r>
              <a:rPr lang="en-GB" dirty="0" smtClean="0"/>
              <a:t>and </a:t>
            </a:r>
            <a:r>
              <a:rPr lang="en-GB" b="1" dirty="0" smtClean="0"/>
              <a:t>stop </a:t>
            </a:r>
            <a:r>
              <a:rPr lang="en-GB" dirty="0" smtClean="0"/>
              <a:t>your loop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321136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i</a:t>
            </a:r>
            <a:r>
              <a:rPr lang="en-GB" dirty="0" smtClean="0"/>
              <a:t>  &lt;-  1</a:t>
            </a:r>
          </a:p>
          <a:p>
            <a:pPr marL="0" indent="0">
              <a:buNone/>
            </a:pPr>
            <a:r>
              <a:rPr lang="en-GB" dirty="0" smtClean="0"/>
              <a:t>&gt;  while(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&lt; 10)  </a:t>
            </a:r>
            <a:r>
              <a:rPr lang="en-GB" dirty="0" smtClean="0"/>
              <a:t>{</a:t>
            </a:r>
          </a:p>
          <a:p>
            <a:pPr marL="0" indent="0">
              <a:buNone/>
            </a:pPr>
            <a:r>
              <a:rPr lang="en-GB" dirty="0" smtClean="0"/>
              <a:t>	if(</a:t>
            </a:r>
            <a:r>
              <a:rPr lang="en-GB" dirty="0" err="1" smtClean="0"/>
              <a:t>i</a:t>
            </a:r>
            <a:r>
              <a:rPr lang="en-GB" dirty="0" smtClean="0"/>
              <a:t> * 2 == 10)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break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print(paste0(“Two times </a:t>
            </a:r>
            <a:r>
              <a:rPr lang="en-GB" dirty="0" err="1"/>
              <a:t>i</a:t>
            </a:r>
            <a:r>
              <a:rPr lang="en-GB" dirty="0"/>
              <a:t> is “, </a:t>
            </a:r>
            <a:r>
              <a:rPr lang="en-GB" dirty="0" err="1"/>
              <a:t>i</a:t>
            </a:r>
            <a:r>
              <a:rPr lang="en-GB" dirty="0"/>
              <a:t> * 2))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i</a:t>
            </a:r>
            <a:r>
              <a:rPr lang="en-GB" dirty="0"/>
              <a:t>  &lt;-  </a:t>
            </a:r>
            <a:r>
              <a:rPr lang="en-GB" dirty="0" err="1"/>
              <a:t>i</a:t>
            </a:r>
            <a:r>
              <a:rPr lang="en-GB" dirty="0"/>
              <a:t> + </a:t>
            </a:r>
            <a:r>
              <a:rPr lang="en-GB" dirty="0" smtClean="0"/>
              <a:t>1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65818" y="1825624"/>
            <a:ext cx="5126182" cy="5032375"/>
          </a:xfrm>
        </p:spPr>
        <p:txBody>
          <a:bodyPr/>
          <a:lstStyle/>
          <a:p>
            <a:r>
              <a:rPr lang="en-GB" dirty="0" smtClean="0"/>
              <a:t>break will stop the loops operations</a:t>
            </a:r>
          </a:p>
          <a:p>
            <a:r>
              <a:rPr lang="en-GB" dirty="0" smtClean="0"/>
              <a:t>What would be the printout of this loop?</a:t>
            </a:r>
          </a:p>
          <a:p>
            <a:pPr marL="0" indent="0">
              <a:buNone/>
            </a:pPr>
            <a:r>
              <a:rPr lang="en-GB" dirty="0" smtClean="0"/>
              <a:t>[1] </a:t>
            </a:r>
            <a:r>
              <a:rPr lang="en-GB" dirty="0"/>
              <a:t>“Two times </a:t>
            </a:r>
            <a:r>
              <a:rPr lang="en-GB" dirty="0" err="1"/>
              <a:t>i</a:t>
            </a:r>
            <a:r>
              <a:rPr lang="en-GB" dirty="0"/>
              <a:t> is </a:t>
            </a:r>
            <a:r>
              <a:rPr lang="en-GB" dirty="0" smtClean="0"/>
              <a:t>2“</a:t>
            </a:r>
          </a:p>
          <a:p>
            <a:pPr marL="0" indent="0">
              <a:buNone/>
            </a:pPr>
            <a:r>
              <a:rPr lang="en-GB" dirty="0"/>
              <a:t>[1] “Two times </a:t>
            </a:r>
            <a:r>
              <a:rPr lang="en-GB" dirty="0" err="1"/>
              <a:t>i</a:t>
            </a:r>
            <a:r>
              <a:rPr lang="en-GB" dirty="0"/>
              <a:t> is </a:t>
            </a:r>
            <a:r>
              <a:rPr lang="en-GB" dirty="0" smtClean="0"/>
              <a:t>4“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[1] “Two times </a:t>
            </a:r>
            <a:r>
              <a:rPr lang="en-GB" dirty="0" err="1"/>
              <a:t>i</a:t>
            </a:r>
            <a:r>
              <a:rPr lang="en-GB" dirty="0"/>
              <a:t> is </a:t>
            </a:r>
            <a:r>
              <a:rPr lang="en-GB" dirty="0" smtClean="0"/>
              <a:t>6“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[1] “Two times </a:t>
            </a:r>
            <a:r>
              <a:rPr lang="en-GB" dirty="0" err="1"/>
              <a:t>i</a:t>
            </a:r>
            <a:r>
              <a:rPr lang="en-GB" dirty="0"/>
              <a:t> is </a:t>
            </a:r>
            <a:r>
              <a:rPr lang="en-GB" dirty="0" smtClean="0"/>
              <a:t>8“</a:t>
            </a: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… and then it stops.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979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 Loops: 1 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76649" y="6483178"/>
            <a:ext cx="11237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hlinkClick r:id="rId2"/>
              </a:rPr>
              <a:t>fasttech.com</a:t>
            </a:r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690688"/>
            <a:ext cx="6429168" cy="4828834"/>
          </a:xfrm>
        </p:spPr>
      </p:pic>
    </p:spTree>
    <p:extLst>
      <p:ext uri="{BB962C8B-B14F-4D97-AF65-F5344CB8AC3E}">
        <p14:creationId xmlns:p14="http://schemas.microsoft.com/office/powerpoint/2010/main" val="40228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for</a:t>
            </a:r>
            <a:r>
              <a:rPr lang="en-GB" dirty="0" smtClean="0"/>
              <a:t> loops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10787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5"/>
            <a:ext cx="6106391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&gt;  </a:t>
            </a:r>
            <a:r>
              <a:rPr lang="en-GB" dirty="0" err="1" smtClean="0"/>
              <a:t>my_seq</a:t>
            </a:r>
            <a:r>
              <a:rPr lang="en-GB" dirty="0" smtClean="0"/>
              <a:t>  &lt;-  c(1, 11, 111, 1111)</a:t>
            </a:r>
          </a:p>
          <a:p>
            <a:pPr marL="0" indent="0">
              <a:buNone/>
            </a:pPr>
            <a:r>
              <a:rPr lang="en-GB" dirty="0" smtClean="0"/>
              <a:t>&gt;  for(</a:t>
            </a:r>
            <a:r>
              <a:rPr lang="en-GB" dirty="0" err="1" smtClean="0"/>
              <a:t>i</a:t>
            </a:r>
            <a:r>
              <a:rPr lang="en-GB" dirty="0" smtClean="0"/>
              <a:t> in </a:t>
            </a:r>
            <a:r>
              <a:rPr lang="en-GB" dirty="0" err="1" smtClean="0"/>
              <a:t>my_seq</a:t>
            </a:r>
            <a:r>
              <a:rPr lang="en-GB" dirty="0" smtClean="0"/>
              <a:t>)  {</a:t>
            </a:r>
          </a:p>
          <a:p>
            <a:pPr marL="0" indent="0">
              <a:buNone/>
            </a:pPr>
            <a:r>
              <a:rPr lang="en-GB" dirty="0" smtClean="0"/>
              <a:t>	print(</a:t>
            </a:r>
            <a:r>
              <a:rPr lang="en-GB" dirty="0" err="1" smtClean="0"/>
              <a:t>i</a:t>
            </a:r>
            <a:r>
              <a:rPr lang="en-GB" dirty="0" smtClean="0"/>
              <a:t>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[1]  1</a:t>
            </a:r>
          </a:p>
          <a:p>
            <a:pPr marL="0" indent="0">
              <a:buNone/>
            </a:pPr>
            <a:r>
              <a:rPr lang="en-GB" dirty="0" smtClean="0"/>
              <a:t>[1]  11</a:t>
            </a:r>
          </a:p>
          <a:p>
            <a:pPr marL="0" indent="0">
              <a:buNone/>
            </a:pPr>
            <a:r>
              <a:rPr lang="en-GB" dirty="0" smtClean="0"/>
              <a:t>[1]  111</a:t>
            </a:r>
          </a:p>
          <a:p>
            <a:pPr marL="0" indent="0">
              <a:buNone/>
            </a:pPr>
            <a:r>
              <a:rPr lang="en-GB" dirty="0" smtClean="0"/>
              <a:t>[1]  1111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654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for</a:t>
            </a:r>
            <a:r>
              <a:rPr lang="en-GB" dirty="0" smtClean="0"/>
              <a:t> loops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10787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032375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 rot="20751633">
            <a:off x="5535827" y="4843163"/>
            <a:ext cx="272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What will be the printout?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890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for</a:t>
            </a:r>
            <a:r>
              <a:rPr lang="en-GB" dirty="0" smtClean="0"/>
              <a:t> loops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10787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032375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[1]  “tiger”</a:t>
            </a:r>
          </a:p>
          <a:p>
            <a:pPr marL="0" indent="0">
              <a:buNone/>
            </a:pPr>
            <a:r>
              <a:rPr lang="en-GB" dirty="0" smtClean="0"/>
              <a:t>[1]  “hammerhead”</a:t>
            </a:r>
          </a:p>
          <a:p>
            <a:pPr marL="0" indent="0">
              <a:buNone/>
            </a:pPr>
            <a:r>
              <a:rPr lang="en-GB" dirty="0" smtClean="0"/>
              <a:t>[1]  “lemon”</a:t>
            </a:r>
          </a:p>
          <a:p>
            <a:pPr marL="0" indent="0">
              <a:buNone/>
            </a:pPr>
            <a:r>
              <a:rPr lang="en-GB" dirty="0" smtClean="0"/>
              <a:t>[1]  “bull”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533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break  </a:t>
            </a:r>
            <a:r>
              <a:rPr lang="en-GB" dirty="0" smtClean="0"/>
              <a:t>(revisited)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44092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 smtClean="0"/>
              <a:t>break</a:t>
            </a:r>
            <a:r>
              <a:rPr lang="en-GB" dirty="0" smtClean="0"/>
              <a:t> stops loop execution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if(species == “lemon”)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break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</p:txBody>
      </p:sp>
      <p:sp>
        <p:nvSpPr>
          <p:cNvPr id="7" name="TextBox 6"/>
          <p:cNvSpPr txBox="1"/>
          <p:nvPr/>
        </p:nvSpPr>
        <p:spPr>
          <a:xfrm rot="20751633">
            <a:off x="5725297" y="5992296"/>
            <a:ext cx="272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What will be the printout?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52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break  </a:t>
            </a:r>
            <a:r>
              <a:rPr lang="en-GB" dirty="0" smtClean="0"/>
              <a:t>(revisited)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44092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 smtClean="0"/>
              <a:t>break</a:t>
            </a:r>
            <a:r>
              <a:rPr lang="en-GB" dirty="0" smtClean="0"/>
              <a:t> stops loop execution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2012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if(species == “lemon”)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break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[1]  “tiger”</a:t>
            </a:r>
          </a:p>
          <a:p>
            <a:pPr marL="0" indent="0">
              <a:buNone/>
            </a:pPr>
            <a:r>
              <a:rPr lang="en-GB" dirty="0" smtClean="0"/>
              <a:t>[1]  “hammerhead”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9726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1825625"/>
            <a:ext cx="3997411" cy="1502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Repetitive execution: </a:t>
            </a:r>
            <a:r>
              <a:rPr lang="en-GB" b="1" dirty="0" smtClean="0"/>
              <a:t>next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4409209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 smtClean="0"/>
              <a:t>for(variable in sequence)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expression</a:t>
            </a:r>
          </a:p>
          <a:p>
            <a:pPr marL="0" indent="0">
              <a:buNone/>
            </a:pPr>
            <a:r>
              <a:rPr lang="en-GB" dirty="0" smtClean="0"/>
              <a:t>}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 smtClean="0"/>
              <a:t>break</a:t>
            </a:r>
            <a:r>
              <a:rPr lang="en-GB" dirty="0" smtClean="0"/>
              <a:t> stops loop execution</a:t>
            </a:r>
          </a:p>
          <a:p>
            <a:endParaRPr lang="en-GB" b="1" dirty="0" smtClean="0"/>
          </a:p>
          <a:p>
            <a:r>
              <a:rPr lang="en-GB" b="1" dirty="0" smtClean="0"/>
              <a:t>next</a:t>
            </a:r>
            <a:r>
              <a:rPr lang="en-GB" dirty="0" smtClean="0"/>
              <a:t> skips the current iteration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247409" y="1825624"/>
            <a:ext cx="6670964" cy="52012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&gt;  sharks  &lt;-  list(“tiger”, “</a:t>
            </a:r>
            <a:r>
              <a:rPr lang="en-GB" dirty="0" smtClean="0"/>
              <a:t>hammerhead”, 			       “lemon”, “bull”)</a:t>
            </a:r>
          </a:p>
          <a:p>
            <a:pPr marL="0" indent="0">
              <a:buNone/>
            </a:pPr>
            <a:r>
              <a:rPr lang="en-GB" dirty="0" smtClean="0"/>
              <a:t>&gt;  for(species in sharks)  {</a:t>
            </a:r>
          </a:p>
          <a:p>
            <a:pPr marL="0" indent="0">
              <a:buNone/>
            </a:pPr>
            <a:r>
              <a:rPr lang="en-GB" dirty="0" smtClean="0"/>
              <a:t>	if(species == “lemon”)  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	next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}</a:t>
            </a:r>
          </a:p>
          <a:p>
            <a:pPr marL="0" indent="0">
              <a:buNone/>
            </a:pPr>
            <a:r>
              <a:rPr lang="en-GB" dirty="0" smtClean="0"/>
              <a:t>	print(species)</a:t>
            </a:r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 smtClean="0"/>
              <a:t>   }</a:t>
            </a:r>
          </a:p>
          <a:p>
            <a:pPr marL="0" indent="0">
              <a:buNone/>
            </a:pPr>
            <a:r>
              <a:rPr lang="en-GB" dirty="0" smtClean="0"/>
              <a:t>[1]  “tiger”</a:t>
            </a:r>
          </a:p>
          <a:p>
            <a:pPr marL="0" indent="0">
              <a:buNone/>
            </a:pPr>
            <a:r>
              <a:rPr lang="en-GB" dirty="0" smtClean="0"/>
              <a:t>[1]  “hammerhead”</a:t>
            </a:r>
          </a:p>
          <a:p>
            <a:pPr marL="0" indent="0">
              <a:buNone/>
            </a:pPr>
            <a:r>
              <a:rPr lang="en-GB" dirty="0" smtClean="0"/>
              <a:t>[1]  “bull”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710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for(species in sharks)  {</a:t>
            </a:r>
          </a:p>
          <a:p>
            <a:pPr marL="0" indent="0">
              <a:buNone/>
            </a:pPr>
            <a:r>
              <a:rPr lang="en-GB" dirty="0"/>
              <a:t>	print(species)</a:t>
            </a:r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145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How does one thing (in R: </a:t>
            </a:r>
            <a:r>
              <a:rPr lang="en-GB" i="1" dirty="0" smtClean="0"/>
              <a:t>object</a:t>
            </a:r>
            <a:r>
              <a:rPr lang="en-GB" dirty="0" smtClean="0"/>
              <a:t>) relate to another?</a:t>
            </a:r>
          </a:p>
          <a:p>
            <a:r>
              <a:rPr lang="en-GB" dirty="0" smtClean="0"/>
              <a:t>Are they the same?	&gt;  ==</a:t>
            </a:r>
          </a:p>
          <a:p>
            <a:r>
              <a:rPr lang="en-GB" dirty="0" smtClean="0"/>
              <a:t>Output will be TRUE or FALSE.</a:t>
            </a:r>
          </a:p>
          <a:p>
            <a:pPr marL="0" indent="0">
              <a:buNone/>
            </a:pPr>
            <a:r>
              <a:rPr lang="en-GB" dirty="0" smtClean="0"/>
              <a:t>	&gt;  4 == 12 / 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3 * 3 == 4</a:t>
            </a:r>
          </a:p>
          <a:p>
            <a:pPr marL="0" indent="0">
              <a:buNone/>
            </a:pPr>
            <a:r>
              <a:rPr lang="en-GB" dirty="0" smtClean="0"/>
              <a:t>	[1]  FALSE</a:t>
            </a:r>
          </a:p>
        </p:txBody>
      </p:sp>
    </p:spTree>
    <p:extLst>
      <p:ext uri="{BB962C8B-B14F-4D97-AF65-F5344CB8AC3E}">
        <p14:creationId xmlns:p14="http://schemas.microsoft.com/office/powerpoint/2010/main" val="34440349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for(species in sharks)  {</a:t>
            </a:r>
          </a:p>
          <a:p>
            <a:pPr marL="0" indent="0">
              <a:buNone/>
            </a:pPr>
            <a:r>
              <a:rPr lang="en-GB" dirty="0"/>
              <a:t>	print(species)</a:t>
            </a:r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 rot="20751633">
            <a:off x="8273267" y="5561240"/>
            <a:ext cx="36508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But what if I want to know the position of “lemon sharks” in the “sharks” vector?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421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</a:t>
            </a:r>
            <a:r>
              <a:rPr lang="en-GB" dirty="0" smtClean="0"/>
              <a:t>for(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in </a:t>
            </a:r>
            <a:r>
              <a:rPr lang="en-GB" dirty="0" smtClean="0"/>
              <a:t>1:length(sharks))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print(sharks[[</a:t>
            </a:r>
            <a:r>
              <a:rPr lang="en-GB" dirty="0" err="1" smtClean="0"/>
              <a:t>i</a:t>
            </a:r>
            <a:r>
              <a:rPr lang="en-GB" dirty="0" smtClean="0"/>
              <a:t>]])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for(species in sharks)  {</a:t>
            </a:r>
          </a:p>
          <a:p>
            <a:pPr marL="0" indent="0">
              <a:buNone/>
            </a:pPr>
            <a:r>
              <a:rPr lang="en-GB" dirty="0"/>
              <a:t>	print(species)</a:t>
            </a:r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00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</a:t>
            </a:r>
            <a:r>
              <a:rPr lang="en-GB" dirty="0" smtClean="0"/>
              <a:t>for(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in </a:t>
            </a:r>
            <a:r>
              <a:rPr lang="en-GB" dirty="0" smtClean="0"/>
              <a:t>1:length(sharks))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print(sharks[[</a:t>
            </a:r>
            <a:r>
              <a:rPr lang="en-GB" dirty="0" err="1" smtClean="0"/>
              <a:t>i</a:t>
            </a:r>
            <a:r>
              <a:rPr lang="en-GB" dirty="0" smtClean="0"/>
              <a:t>]])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for(species in sharks)  {</a:t>
            </a:r>
          </a:p>
          <a:p>
            <a:pPr marL="0" indent="0">
              <a:buNone/>
            </a:pPr>
            <a:r>
              <a:rPr lang="en-GB" dirty="0"/>
              <a:t>	print(species)</a:t>
            </a:r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 “tiger”</a:t>
            </a:r>
          </a:p>
          <a:p>
            <a:pPr marL="0" indent="0">
              <a:buNone/>
            </a:pPr>
            <a:r>
              <a:rPr lang="en-GB" dirty="0"/>
              <a:t>[1]  “hammerhead”</a:t>
            </a:r>
          </a:p>
          <a:p>
            <a:pPr marL="0" indent="0">
              <a:buNone/>
            </a:pPr>
            <a:r>
              <a:rPr lang="en-GB" dirty="0"/>
              <a:t>[1]  “lemon”</a:t>
            </a:r>
          </a:p>
          <a:p>
            <a:pPr marL="0" indent="0">
              <a:buNone/>
            </a:pPr>
            <a:r>
              <a:rPr lang="en-GB" dirty="0"/>
              <a:t>[1]  “bull”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407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19800" cy="5032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</a:t>
            </a:r>
            <a:r>
              <a:rPr lang="en-GB" dirty="0" smtClean="0"/>
              <a:t>for(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in </a:t>
            </a:r>
            <a:r>
              <a:rPr lang="en-GB" dirty="0" smtClean="0"/>
              <a:t>1:length(sharks))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print(paste0(sharks[[</a:t>
            </a:r>
            <a:r>
              <a:rPr lang="en-GB" dirty="0" err="1" smtClean="0"/>
              <a:t>i</a:t>
            </a:r>
            <a:r>
              <a:rPr lang="en-GB" dirty="0" smtClean="0"/>
              <a:t>]], “ is #“,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 smtClean="0"/>
              <a:t>, “ in the sharks list”))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Output is the same as before, but now I can access the position of the species in the vector. And use it.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 rot="20751633">
            <a:off x="749643" y="5053181"/>
            <a:ext cx="272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What will be the printout?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15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</a:t>
            </a:r>
            <a:r>
              <a:rPr lang="en-GB" dirty="0" smtClean="0"/>
              <a:t>or loop with looping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825625"/>
            <a:ext cx="6096000" cy="5032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&gt;  sharks  &lt;-  list(“tiger”, “hammerhead”, 			       “lemon”, “bull”)</a:t>
            </a:r>
          </a:p>
          <a:p>
            <a:pPr marL="0" indent="0">
              <a:buNone/>
            </a:pPr>
            <a:r>
              <a:rPr lang="en-GB" dirty="0"/>
              <a:t>&gt;  </a:t>
            </a:r>
            <a:r>
              <a:rPr lang="en-GB" dirty="0" smtClean="0"/>
              <a:t>for(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/>
              <a:t>in </a:t>
            </a:r>
            <a:r>
              <a:rPr lang="en-GB" dirty="0" smtClean="0"/>
              <a:t>1:length(sharks))  </a:t>
            </a:r>
            <a:r>
              <a:rPr lang="en-GB" dirty="0"/>
              <a:t>{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print(paste0(sharks[[</a:t>
            </a:r>
            <a:r>
              <a:rPr lang="en-GB" dirty="0" err="1" smtClean="0"/>
              <a:t>i</a:t>
            </a:r>
            <a:r>
              <a:rPr lang="en-GB" dirty="0" smtClean="0"/>
              <a:t>]], “ is #“,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 smtClean="0"/>
              <a:t>i</a:t>
            </a:r>
            <a:r>
              <a:rPr lang="en-GB" dirty="0" smtClean="0"/>
              <a:t>, “ in the sharks list”))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    }</a:t>
            </a:r>
          </a:p>
          <a:p>
            <a:pPr marL="0" indent="0">
              <a:buNone/>
            </a:pPr>
            <a:r>
              <a:rPr lang="en-GB" dirty="0"/>
              <a:t>[1] "tiger is #1 in the sharks list"</a:t>
            </a:r>
          </a:p>
          <a:p>
            <a:pPr marL="0" indent="0">
              <a:buNone/>
            </a:pPr>
            <a:r>
              <a:rPr lang="en-GB" dirty="0"/>
              <a:t>[1] "hammerhead is #2 in the sharks list"</a:t>
            </a:r>
          </a:p>
          <a:p>
            <a:pPr marL="0" indent="0">
              <a:buNone/>
            </a:pPr>
            <a:r>
              <a:rPr lang="en-GB" dirty="0"/>
              <a:t>[1] "lemon is #3 in the sharks list"</a:t>
            </a:r>
          </a:p>
          <a:p>
            <a:pPr marL="0" indent="0">
              <a:buNone/>
            </a:pPr>
            <a:r>
              <a:rPr lang="en-GB" dirty="0"/>
              <a:t>[1] "bull is #4 in the sharks list"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6019800" cy="5032375"/>
          </a:xfrm>
        </p:spPr>
        <p:txBody>
          <a:bodyPr>
            <a:normAutofit/>
          </a:bodyPr>
          <a:lstStyle/>
          <a:p>
            <a:r>
              <a:rPr lang="en-GB" dirty="0" smtClean="0"/>
              <a:t>Output is the same as before, but now I can access the position of the species in the vector. And use it.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63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Exercise Loops: 2 &amp; 3 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76649" y="6483178"/>
            <a:ext cx="1087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hlinkClick r:id="rId2"/>
              </a:rPr>
              <a:t>xcombear.ru</a:t>
            </a:r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838" y="1571132"/>
            <a:ext cx="5066270" cy="5066270"/>
          </a:xfrm>
        </p:spPr>
      </p:pic>
    </p:spTree>
    <p:extLst>
      <p:ext uri="{BB962C8B-B14F-4D97-AF65-F5344CB8AC3E}">
        <p14:creationId xmlns:p14="http://schemas.microsoft.com/office/powerpoint/2010/main" val="1956583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Equality can also be enquired for logical or character objects: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TRUE == TRUE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“winter” == “summer”</a:t>
            </a:r>
          </a:p>
          <a:p>
            <a:pPr marL="0" indent="0">
              <a:buNone/>
            </a:pPr>
            <a:r>
              <a:rPr lang="en-GB" dirty="0" smtClean="0"/>
              <a:t> 	[1]  FALSE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7891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Inequality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Are two objects NOT the same?</a:t>
            </a:r>
          </a:p>
          <a:p>
            <a:r>
              <a:rPr lang="en-GB" dirty="0" smtClean="0"/>
              <a:t>R operator:  &gt;  !=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4 != 12 / 3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190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Inequality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Are two objects NOT the same?  </a:t>
            </a:r>
          </a:p>
          <a:p>
            <a:r>
              <a:rPr lang="en-GB" dirty="0" smtClean="0"/>
              <a:t>R operator:  &gt;  !=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4 != 12 / 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3 * 3 !=  4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8761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Relational operators: Inequality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Are two objects NOT the same?  </a:t>
            </a:r>
          </a:p>
          <a:p>
            <a:r>
              <a:rPr lang="en-GB" dirty="0" smtClean="0"/>
              <a:t>R operator:  &gt;  !=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4 != 12 / 3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3 * 3 !=  4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Also works with </a:t>
            </a:r>
            <a:r>
              <a:rPr lang="en-GB" dirty="0" err="1" smtClean="0"/>
              <a:t>logicals</a:t>
            </a:r>
            <a:r>
              <a:rPr lang="en-GB" dirty="0" smtClean="0"/>
              <a:t> and characters: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&gt;  “winter” != “summer”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TRUE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&gt;  TRUE != TRUE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[1]  FALSE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7430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1281</Words>
  <Application>Microsoft Office PowerPoint</Application>
  <PresentationFormat>Widescreen</PresentationFormat>
  <Paragraphs>574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9" baseType="lpstr">
      <vt:lpstr>Arial</vt:lpstr>
      <vt:lpstr>Calibri</vt:lpstr>
      <vt:lpstr>Calibri Light</vt:lpstr>
      <vt:lpstr>Office Theme</vt:lpstr>
      <vt:lpstr>(slightly) advanced R programming</vt:lpstr>
      <vt:lpstr>Resources</vt:lpstr>
      <vt:lpstr>(slightly) advanced R programming</vt:lpstr>
      <vt:lpstr>Relational operators</vt:lpstr>
      <vt:lpstr>Relational operators: Equality</vt:lpstr>
      <vt:lpstr>Relational operators: Equality</vt:lpstr>
      <vt:lpstr>Relational operators: Inequality</vt:lpstr>
      <vt:lpstr>Relational operators: Inequality</vt:lpstr>
      <vt:lpstr>Relational operators: Inequality</vt:lpstr>
      <vt:lpstr>Relational operators: greater or smaller than</vt:lpstr>
      <vt:lpstr>Relational operators: greater or smaller than</vt:lpstr>
      <vt:lpstr>Relational operators: greater or smaller than</vt:lpstr>
      <vt:lpstr>Relational operators: greater or smaller than</vt:lpstr>
      <vt:lpstr>Relational operators work on vectors</vt:lpstr>
      <vt:lpstr>Relational operators work on vectors</vt:lpstr>
      <vt:lpstr>Exercise 01 and 02</vt:lpstr>
      <vt:lpstr>Logical operators</vt:lpstr>
      <vt:lpstr>Logical operators</vt:lpstr>
      <vt:lpstr>Logical operators</vt:lpstr>
      <vt:lpstr>Logical operators</vt:lpstr>
      <vt:lpstr>Logical operators</vt:lpstr>
      <vt:lpstr>Exercises 3 and 4 </vt:lpstr>
      <vt:lpstr>Conditional execution</vt:lpstr>
      <vt:lpstr>Conditional execution</vt:lpstr>
      <vt:lpstr>Conditional execution</vt:lpstr>
      <vt:lpstr>Conditional execution</vt:lpstr>
      <vt:lpstr>Conditional execution</vt:lpstr>
      <vt:lpstr>Conditional execution</vt:lpstr>
      <vt:lpstr>Conditional execution</vt:lpstr>
      <vt:lpstr>Exercise 5 </vt:lpstr>
      <vt:lpstr>(slightly) advanced R programming</vt:lpstr>
      <vt:lpstr>Repetitive execution: while loops</vt:lpstr>
      <vt:lpstr>Repetitive execution: while loops</vt:lpstr>
      <vt:lpstr>First round of the while loop</vt:lpstr>
      <vt:lpstr>Second round of the while loop</vt:lpstr>
      <vt:lpstr>Tenth round of the while loop</vt:lpstr>
      <vt:lpstr>Tenth round of the while loop</vt:lpstr>
      <vt:lpstr>Spot the problem in this while loop:</vt:lpstr>
      <vt:lpstr>Spot the problem in this while loop:</vt:lpstr>
      <vt:lpstr>break and stop your loop</vt:lpstr>
      <vt:lpstr>break and stop your loop</vt:lpstr>
      <vt:lpstr>Exercise Loops: 1 </vt:lpstr>
      <vt:lpstr>Repetitive execution: for loops</vt:lpstr>
      <vt:lpstr>Repetitive execution: for loops</vt:lpstr>
      <vt:lpstr>Repetitive execution: for loops</vt:lpstr>
      <vt:lpstr>Repetitive execution: break  (revisited)</vt:lpstr>
      <vt:lpstr>Repetitive execution: break  (revisited)</vt:lpstr>
      <vt:lpstr>Repetitive execution: next</vt:lpstr>
      <vt:lpstr>for loop with looping index</vt:lpstr>
      <vt:lpstr>for loop with looping index</vt:lpstr>
      <vt:lpstr>for loop with looping index</vt:lpstr>
      <vt:lpstr>for loop with looping index</vt:lpstr>
      <vt:lpstr>for loop with looping index</vt:lpstr>
      <vt:lpstr>for loop with looping index</vt:lpstr>
      <vt:lpstr>Exercise Loops: 2 &amp; 3 </vt:lpstr>
    </vt:vector>
  </TitlesOfParts>
  <Company>Leibniz-ZMT Bremen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(slightly) advanced R programming</dc:title>
  <dc:creator>mos</dc:creator>
  <cp:lastModifiedBy>mos</cp:lastModifiedBy>
  <cp:revision>66</cp:revision>
  <dcterms:created xsi:type="dcterms:W3CDTF">2018-02-06T09:49:41Z</dcterms:created>
  <dcterms:modified xsi:type="dcterms:W3CDTF">2018-02-08T13:14:05Z</dcterms:modified>
</cp:coreProperties>
</file>

<file path=docProps/thumbnail.jpeg>
</file>